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0" r:id="rId1"/>
  </p:sldMasterIdLst>
  <p:notesMasterIdLst>
    <p:notesMasterId r:id="rId43"/>
  </p:notesMasterIdLst>
  <p:handoutMasterIdLst>
    <p:handoutMasterId r:id="rId44"/>
  </p:handoutMasterIdLst>
  <p:sldIdLst>
    <p:sldId id="406" r:id="rId2"/>
    <p:sldId id="384" r:id="rId3"/>
    <p:sldId id="348" r:id="rId4"/>
    <p:sldId id="378" r:id="rId5"/>
    <p:sldId id="367" r:id="rId6"/>
    <p:sldId id="376" r:id="rId7"/>
    <p:sldId id="379" r:id="rId8"/>
    <p:sldId id="397" r:id="rId9"/>
    <p:sldId id="398" r:id="rId10"/>
    <p:sldId id="409" r:id="rId11"/>
    <p:sldId id="414" r:id="rId12"/>
    <p:sldId id="410" r:id="rId13"/>
    <p:sldId id="370" r:id="rId14"/>
    <p:sldId id="411" r:id="rId15"/>
    <p:sldId id="413" r:id="rId16"/>
    <p:sldId id="389" r:id="rId17"/>
    <p:sldId id="418" r:id="rId18"/>
    <p:sldId id="380" r:id="rId19"/>
    <p:sldId id="381" r:id="rId20"/>
    <p:sldId id="416" r:id="rId21"/>
    <p:sldId id="372" r:id="rId22"/>
    <p:sldId id="382" r:id="rId23"/>
    <p:sldId id="383" r:id="rId24"/>
    <p:sldId id="392" r:id="rId25"/>
    <p:sldId id="374" r:id="rId26"/>
    <p:sldId id="385" r:id="rId27"/>
    <p:sldId id="395" r:id="rId28"/>
    <p:sldId id="415" r:id="rId29"/>
    <p:sldId id="387" r:id="rId30"/>
    <p:sldId id="373" r:id="rId31"/>
    <p:sldId id="396" r:id="rId32"/>
    <p:sldId id="393" r:id="rId33"/>
    <p:sldId id="402" r:id="rId34"/>
    <p:sldId id="417" r:id="rId35"/>
    <p:sldId id="404" r:id="rId36"/>
    <p:sldId id="400" r:id="rId37"/>
    <p:sldId id="403" r:id="rId38"/>
    <p:sldId id="401" r:id="rId39"/>
    <p:sldId id="405" r:id="rId40"/>
    <p:sldId id="265" r:id="rId41"/>
    <p:sldId id="34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9" autoAdjust="0"/>
    <p:restoredTop sz="74165" autoAdjust="0"/>
  </p:normalViewPr>
  <p:slideViewPr>
    <p:cSldViewPr>
      <p:cViewPr varScale="1">
        <p:scale>
          <a:sx n="58" d="100"/>
          <a:sy n="58" d="100"/>
        </p:scale>
        <p:origin x="-1512" y="-7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D1A1356-DB12-49CC-B0BB-0DD75B944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35CBC2FB-67AC-43DB-8AF7-C5A44189E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8731E-20C1-4A68-83CD-FB44D334A1C4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/>
        </p:nvSpPr>
        <p:spPr>
          <a:xfrm>
            <a:off x="0" y="5445125"/>
            <a:ext cx="9144000" cy="1412875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0" y="-3175"/>
            <a:ext cx="6511925" cy="695325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8"/>
          <p:cNvSpPr/>
          <p:nvPr/>
        </p:nvSpPr>
        <p:spPr>
          <a:xfrm>
            <a:off x="8399463" y="0"/>
            <a:ext cx="744537" cy="6937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27"/>
          <p:cNvSpPr/>
          <p:nvPr/>
        </p:nvSpPr>
        <p:spPr>
          <a:xfrm>
            <a:off x="5865813" y="0"/>
            <a:ext cx="3294062" cy="693738"/>
          </a:xfrm>
          <a:prstGeom prst="rect">
            <a:avLst/>
          </a:prstGeom>
          <a:solidFill>
            <a:srgbClr val="8E9F4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6"/>
          <p:cNvSpPr/>
          <p:nvPr/>
        </p:nvSpPr>
        <p:spPr>
          <a:xfrm>
            <a:off x="4724400" y="0"/>
            <a:ext cx="3295650" cy="693738"/>
          </a:xfrm>
          <a:prstGeom prst="rect">
            <a:avLst/>
          </a:prstGeom>
          <a:solidFill>
            <a:srgbClr val="E6D382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0" descr="Untitled-1.png"/>
          <p:cNvPicPr>
            <a:picLocks noChangeAspect="1"/>
          </p:cNvPicPr>
          <p:nvPr/>
        </p:nvPicPr>
        <p:blipFill>
          <a:blip r:embed="rId2" cstate="print"/>
          <a:srcRect l="22157" b="4636"/>
          <a:stretch>
            <a:fillRect/>
          </a:stretch>
        </p:blipFill>
        <p:spPr bwMode="auto">
          <a:xfrm>
            <a:off x="0" y="969963"/>
            <a:ext cx="2855913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SRILogoty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413" y="1722438"/>
            <a:ext cx="513873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089997" y="2673785"/>
            <a:ext cx="5859462" cy="938719"/>
          </a:xfrm>
          <a:noFill/>
        </p:spPr>
        <p:txBody>
          <a:bodyPr rtlCol="0">
            <a:spAutoFit/>
          </a:bodyPr>
          <a:lstStyle>
            <a:lvl1pPr marL="0" algn="l" defTabSz="914400" rtl="0" eaLnBrk="1" latinLnBrk="0" hangingPunct="1">
              <a:lnSpc>
                <a:spcPts val="3300"/>
              </a:lnSpc>
              <a:buFontTx/>
              <a:buNone/>
              <a:defRPr lang="en-US" sz="3400" b="1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l" defTabSz="914400" rtl="0" eaLnBrk="1" latinLnBrk="0" hangingPunct="1">
              <a:lnSpc>
                <a:spcPts val="3300"/>
              </a:lnSpc>
              <a:buFontTx/>
              <a:buNone/>
              <a:defRPr lang="en-US" sz="3400" b="1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l" defTabSz="914400" rtl="0" eaLnBrk="1" latinLnBrk="0" hangingPunct="1">
              <a:lnSpc>
                <a:spcPts val="3300"/>
              </a:lnSpc>
              <a:buFontTx/>
              <a:buNone/>
              <a:defRPr lang="en-US" sz="3400" b="1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l" defTabSz="914400" rtl="0" eaLnBrk="1" latinLnBrk="0" hangingPunct="1">
              <a:lnSpc>
                <a:spcPts val="3300"/>
              </a:lnSpc>
              <a:buFontTx/>
              <a:buNone/>
              <a:defRPr lang="en-US" sz="3400" b="1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l" defTabSz="914400" rtl="0" eaLnBrk="1" latinLnBrk="0" hangingPunct="1">
              <a:lnSpc>
                <a:spcPts val="3300"/>
              </a:lnSpc>
              <a:buFontTx/>
              <a:buNone/>
              <a:defRPr lang="en-US" sz="3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5417270" y="4461740"/>
            <a:ext cx="3435350" cy="683264"/>
          </a:xfrm>
        </p:spPr>
        <p:txBody>
          <a:bodyPr>
            <a:spAutoFit/>
          </a:bodyPr>
          <a:lstStyle>
            <a:lvl1pPr marL="0" algn="r" defTabSz="914400" rtl="0" eaLnBrk="1" latinLnBrk="0" hangingPunct="1">
              <a:lnSpc>
                <a:spcPct val="80000"/>
              </a:lnSpc>
              <a:buFontTx/>
              <a:buNone/>
              <a:defRPr lang="en-US" sz="2400" b="1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l" defTabSz="914400" rtl="0" eaLnBrk="1" latinLnBrk="0" hangingPunct="1">
              <a:lnSpc>
                <a:spcPct val="80000"/>
              </a:lnSpc>
              <a:buFontTx/>
              <a:buNone/>
              <a:defRPr lang="en-US" sz="2400" b="1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l" defTabSz="914400" rtl="0" eaLnBrk="1" latinLnBrk="0" hangingPunct="1">
              <a:lnSpc>
                <a:spcPct val="80000"/>
              </a:lnSpc>
              <a:buFontTx/>
              <a:buNone/>
              <a:defRPr lang="en-US" sz="2400" b="1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l" defTabSz="914400" rtl="0" eaLnBrk="1" latinLnBrk="0" hangingPunct="1">
              <a:lnSpc>
                <a:spcPct val="80000"/>
              </a:lnSpc>
              <a:buFontTx/>
              <a:buNone/>
              <a:defRPr lang="en-US" sz="2400" b="1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l" defTabSz="914400" rtl="0" eaLnBrk="1" latinLnBrk="0" hangingPunct="1">
              <a:lnSpc>
                <a:spcPct val="80000"/>
              </a:lnSpc>
              <a:buFontTx/>
              <a:buNone/>
              <a:defRPr lang="en-US" sz="2400" b="1" kern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269239" y="5528388"/>
            <a:ext cx="5653087" cy="369332"/>
          </a:xfrm>
        </p:spPr>
        <p:txBody>
          <a:bodyPr>
            <a:spAutoFit/>
          </a:bodyPr>
          <a:lstStyle>
            <a:lvl1pPr marL="231775" indent="-231775" algn="r" defTabSz="91440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8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31775" indent="-231775" algn="r" defTabSz="91440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8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31775" indent="-231775" algn="r" defTabSz="91440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8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31775" indent="-231775" algn="r" defTabSz="91440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8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775" indent="-231775" algn="r" defTabSz="91440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1649413"/>
          </a:xfrm>
          <a:prstGeom prst="rect">
            <a:avLst/>
          </a:prstGeom>
          <a:solidFill>
            <a:srgbClr val="E6D382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1497013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6470650"/>
            <a:ext cx="9144000" cy="387350"/>
          </a:xfrm>
          <a:prstGeom prst="rect">
            <a:avLst/>
          </a:prstGeom>
          <a:solidFill>
            <a:srgbClr val="8E9F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7" descr="sri_whi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580188"/>
            <a:ext cx="17367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80109"/>
            <a:ext cx="8229600" cy="1237529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3200" b="1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870364"/>
            <a:ext cx="8229600" cy="4255799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8E9F4D"/>
              </a:buClr>
              <a:buFont typeface="Wingdings" pitchFamily="2" charset="2"/>
              <a:buChar char="§"/>
              <a:defRPr lang="en-US" sz="2400" b="0" kern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8E9F4D"/>
              </a:buClr>
              <a:defRPr lang="en-US" sz="2200" b="0" kern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8E9F4D"/>
              </a:buClr>
              <a:defRPr lang="en-US" sz="1800" b="0" kern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8E9F4D"/>
              </a:buClr>
              <a:defRPr lang="en-US" sz="2400" b="0" kern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8E9F4D"/>
              </a:buClr>
              <a:defRPr lang="en-US" sz="2400" b="0" kern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3101975" cy="212725"/>
          </a:xfrm>
        </p:spPr>
        <p:txBody>
          <a:bodyPr/>
          <a:lstStyle>
            <a:lvl1pPr algn="l">
              <a:defRPr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325938" y="6540500"/>
            <a:ext cx="520700" cy="228600"/>
          </a:xfrm>
        </p:spPr>
        <p:txBody>
          <a:bodyPr/>
          <a:lstStyle>
            <a:lvl1pPr algn="ctr">
              <a:defRPr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A989E0-AAB5-4D91-A273-321CAFFF85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C8A9-8849-44CF-AD78-67320EF18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 Photo T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E6D382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4572000" y="0"/>
            <a:ext cx="4572000" cy="1989138"/>
          </a:xfrm>
          <a:prstGeom prst="rect">
            <a:avLst/>
          </a:prstGeom>
          <a:solidFill>
            <a:srgbClr val="8E9F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>
          <a:xfrm>
            <a:off x="0" y="6586538"/>
            <a:ext cx="9144000" cy="271462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1" descr="sri_whi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635750"/>
            <a:ext cx="17367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59300" cy="658633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864099" y="304800"/>
            <a:ext cx="4002088" cy="1118255"/>
          </a:xfrm>
          <a:noFill/>
        </p:spPr>
        <p:txBody>
          <a:bodyPr rtlCol="0">
            <a:spAutoFit/>
          </a:bodyPr>
          <a:lstStyle>
            <a:lvl1pPr marL="0" algn="l" defTabSz="914400" rtl="0" eaLnBrk="1" latinLnBrk="0" hangingPunct="1">
              <a:lnSpc>
                <a:spcPts val="3500"/>
              </a:lnSpc>
              <a:buFontTx/>
              <a:buNone/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l" defTabSz="914400" rtl="0" eaLnBrk="1" latinLnBrk="0" hangingPunct="1">
              <a:buFontTx/>
              <a:buNone/>
              <a:defRPr lang="en-US" sz="4400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0" algn="l" defTabSz="914400" rtl="0" eaLnBrk="1" latinLnBrk="0" hangingPunct="1">
              <a:buFontTx/>
              <a:buNone/>
              <a:defRPr lang="en-US" sz="4400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0" algn="l" defTabSz="914400" rtl="0" eaLnBrk="1" latinLnBrk="0" hangingPunct="1">
              <a:buFontTx/>
              <a:buNone/>
              <a:defRPr lang="en-US" sz="4400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0" algn="l" defTabSz="914400" rtl="0" eaLnBrk="1" latinLnBrk="0" hangingPunct="1">
              <a:buFontTx/>
              <a:buNone/>
              <a:defRPr lang="en-US" sz="44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916488" y="2225675"/>
            <a:ext cx="3949700" cy="422751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8E9F4D"/>
              </a:buClr>
              <a:buSzPct val="120000"/>
              <a:buFont typeface="Wingdings" pitchFamily="2" charset="2"/>
              <a:buChar char="§"/>
              <a:defRPr lang="en-US" sz="2000" b="0" kern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346075" algn="l" defTabSz="914400" rtl="0" eaLnBrk="1" latinLnBrk="0" hangingPunct="1">
              <a:spcBef>
                <a:spcPct val="20000"/>
              </a:spcBef>
              <a:buClr>
                <a:srgbClr val="8E9F4D"/>
              </a:buClr>
              <a:buFont typeface="Arial" pitchFamily="34" charset="0"/>
              <a:buChar char="─"/>
              <a:defRPr lang="en-US" sz="2000" b="0" kern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marL="1143000" indent="-347663" algn="l" defTabSz="914400" rtl="0" eaLnBrk="1" latinLnBrk="0" hangingPunct="1">
              <a:spcBef>
                <a:spcPct val="20000"/>
              </a:spcBef>
              <a:buClr>
                <a:srgbClr val="8E9F4D"/>
              </a:buClr>
              <a:buSzPct val="100000"/>
              <a:buFont typeface="Arial" pitchFamily="34" charset="0"/>
              <a:buChar char="●"/>
              <a:defRPr lang="en-US" sz="2000" b="0" kern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0" y="6592888"/>
            <a:ext cx="3100388" cy="212725"/>
          </a:xfrm>
        </p:spPr>
        <p:txBody>
          <a:bodyPr/>
          <a:lstStyle>
            <a:lvl1pPr algn="l">
              <a:defRPr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4325938" y="6545263"/>
            <a:ext cx="520700" cy="365125"/>
          </a:xfrm>
        </p:spPr>
        <p:txBody>
          <a:bodyPr/>
          <a:lstStyle>
            <a:lvl1pPr algn="ctr">
              <a:defRPr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0BC8A9-8849-44CF-AD78-67320EF18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92213"/>
          </a:xfrm>
          <a:prstGeom prst="rect">
            <a:avLst/>
          </a:prstGeom>
          <a:solidFill>
            <a:srgbClr val="8E9F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0" y="1192213"/>
            <a:ext cx="9144000" cy="423862"/>
          </a:xfrm>
          <a:prstGeom prst="rect">
            <a:avLst/>
          </a:prstGeom>
          <a:solidFill>
            <a:srgbClr val="E6D382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7"/>
          <p:cNvSpPr/>
          <p:nvPr/>
        </p:nvSpPr>
        <p:spPr>
          <a:xfrm>
            <a:off x="0" y="6586538"/>
            <a:ext cx="9144000" cy="271462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8" descr="sri_whi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635750"/>
            <a:ext cx="17367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9785" y="115652"/>
            <a:ext cx="8785431" cy="630942"/>
          </a:xfrm>
          <a:noFill/>
        </p:spPr>
        <p:txBody>
          <a:bodyPr rtlCol="0">
            <a:noAutofit/>
          </a:bodyPr>
          <a:lstStyle>
            <a:lvl1pPr marL="0" algn="l" defTabSz="914400" rtl="0" eaLnBrk="1" latinLnBrk="0" hangingPunct="1">
              <a:lnSpc>
                <a:spcPts val="3500"/>
              </a:lnSpc>
              <a:buFontTx/>
              <a:buNone/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l" defTabSz="914400" rtl="0" eaLnBrk="1" latinLnBrk="0" hangingPunct="1">
              <a:lnSpc>
                <a:spcPts val="4200"/>
              </a:lnSpc>
              <a:buFontTx/>
              <a:buNone/>
              <a:defRPr lang="en-US" sz="38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0" algn="l" defTabSz="914400" rtl="0" eaLnBrk="1" latinLnBrk="0" hangingPunct="1">
              <a:lnSpc>
                <a:spcPts val="4200"/>
              </a:lnSpc>
              <a:buFontTx/>
              <a:buNone/>
              <a:defRPr lang="en-US" sz="38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0" algn="l" defTabSz="914400" rtl="0" eaLnBrk="1" latinLnBrk="0" hangingPunct="1">
              <a:lnSpc>
                <a:spcPts val="4200"/>
              </a:lnSpc>
              <a:buFontTx/>
              <a:buNone/>
              <a:defRPr lang="en-US" sz="38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0" algn="l" defTabSz="914400" rtl="0" eaLnBrk="1" latinLnBrk="0" hangingPunct="1">
              <a:lnSpc>
                <a:spcPts val="4200"/>
              </a:lnSpc>
              <a:buFontTx/>
              <a:buNone/>
              <a:defRPr lang="en-US" sz="38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1192696" y="1895062"/>
            <a:ext cx="6785251" cy="4346299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59785" y="1219200"/>
            <a:ext cx="8785431" cy="400110"/>
          </a:xfrm>
          <a:noFill/>
        </p:spPr>
        <p:txBody>
          <a:bodyPr rIns="4572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en-US" sz="2000" b="1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l" defTabSz="914400" rtl="0" eaLnBrk="1" latinLnBrk="0" hangingPunct="1">
              <a:lnSpc>
                <a:spcPts val="4200"/>
              </a:lnSpc>
              <a:buFontTx/>
              <a:buNone/>
              <a:defRPr lang="en-US" sz="38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0" algn="l" defTabSz="914400" rtl="0" eaLnBrk="1" latinLnBrk="0" hangingPunct="1">
              <a:lnSpc>
                <a:spcPts val="4200"/>
              </a:lnSpc>
              <a:buFontTx/>
              <a:buNone/>
              <a:defRPr lang="en-US" sz="38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0" algn="l" defTabSz="914400" rtl="0" eaLnBrk="1" latinLnBrk="0" hangingPunct="1">
              <a:lnSpc>
                <a:spcPts val="4200"/>
              </a:lnSpc>
              <a:buFontTx/>
              <a:buNone/>
              <a:defRPr lang="en-US" sz="38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0" algn="l" defTabSz="914400" rtl="0" eaLnBrk="1" latinLnBrk="0" hangingPunct="1">
              <a:lnSpc>
                <a:spcPts val="4200"/>
              </a:lnSpc>
              <a:buFontTx/>
              <a:buNone/>
              <a:defRPr lang="en-US" sz="38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0" y="6592888"/>
            <a:ext cx="3100388" cy="212725"/>
          </a:xfrm>
        </p:spPr>
        <p:txBody>
          <a:bodyPr/>
          <a:lstStyle>
            <a:lvl1pPr algn="l">
              <a:defRPr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4325938" y="6545263"/>
            <a:ext cx="520700" cy="365125"/>
          </a:xfrm>
        </p:spPr>
        <p:txBody>
          <a:bodyPr/>
          <a:lstStyle>
            <a:lvl1pPr algn="ctr">
              <a:defRPr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0BC8A9-8849-44CF-AD78-67320EF18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A1D3-3AFA-476D-B202-20925156AB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6B17-6DB4-4C65-8EFA-E220A4A02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0BC8A9-8849-44CF-AD78-67320EF18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8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89275" y="2982913"/>
            <a:ext cx="5859463" cy="51552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Essential ODS PDF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16550" y="4462463"/>
            <a:ext cx="3435350" cy="38779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Patrick </a:t>
            </a:r>
            <a:r>
              <a:rPr dirty="0" smtClean="0"/>
              <a:t>Thornton</a:t>
            </a:r>
            <a:endParaRPr dirty="0"/>
          </a:p>
        </p:txBody>
      </p:sp>
      <p:sp>
        <p:nvSpPr>
          <p:cNvPr id="1024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268663" y="5527675"/>
            <a:ext cx="5653087" cy="369888"/>
          </a:xfrm>
        </p:spPr>
        <p:txBody>
          <a:bodyPr/>
          <a:lstStyle/>
          <a:p>
            <a:endParaRPr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PDF: Customize a Style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7892143" cy="4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a PDF: Summary of Options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/>
              <a:t> Name it with: </a:t>
            </a:r>
            <a:r>
              <a:rPr lang="en-US" sz="3600" dirty="0" smtClean="0">
                <a:solidFill>
                  <a:srgbClr val="FF0000"/>
                </a:solidFill>
              </a:rPr>
              <a:t>File = 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 Control the overall look with: </a:t>
            </a:r>
            <a:r>
              <a:rPr lang="en-US" sz="3600" dirty="0" smtClean="0">
                <a:solidFill>
                  <a:srgbClr val="FF0000"/>
                </a:solidFill>
              </a:rPr>
              <a:t>Style =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Add metadata with: </a:t>
            </a:r>
            <a:r>
              <a:rPr lang="en-US" sz="3600" dirty="0" smtClean="0">
                <a:solidFill>
                  <a:srgbClr val="FF0000"/>
                </a:solidFill>
              </a:rPr>
              <a:t>Author=, Title=, Subject=, Keywords=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Consolidate the output with:</a:t>
            </a:r>
          </a:p>
          <a:p>
            <a:pPr>
              <a:buFontTx/>
              <a:buNone/>
            </a:pPr>
            <a:r>
              <a:rPr lang="en-US" sz="3600" dirty="0" smtClean="0"/>
              <a:t>     </a:t>
            </a:r>
            <a:r>
              <a:rPr lang="en-US" sz="3600" dirty="0" err="1" smtClean="0">
                <a:solidFill>
                  <a:srgbClr val="FF0000"/>
                </a:solidFill>
              </a:rPr>
              <a:t>Startpage</a:t>
            </a:r>
            <a:r>
              <a:rPr lang="en-US" sz="3600" dirty="0" smtClean="0">
                <a:solidFill>
                  <a:srgbClr val="FF0000"/>
                </a:solidFill>
              </a:rPr>
              <a:t>=, Columns=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Simultaneously create two PDF with: </a:t>
            </a:r>
          </a:p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Id =</a:t>
            </a:r>
          </a:p>
          <a:p>
            <a:pPr lvl="1"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a PDF: Metadata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Creating a PDF: Metadata (con’t)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endParaRPr lang="en-US" smtClean="0"/>
          </a:p>
          <a:p>
            <a:pPr eaLnBrk="1" hangingPunct="1">
              <a:buFont typeface="Wingdings" pitchFamily="2" charset="2"/>
              <a:buChar char="q"/>
            </a:pPr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5410200" cy="45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Creating a PDF: Metadata (con’t)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endParaRPr lang="en-US" smtClean="0"/>
          </a:p>
          <a:p>
            <a:pPr eaLnBrk="1" hangingPunct="1">
              <a:buFont typeface="Wingdings" pitchFamily="2" charset="2"/>
              <a:buChar char="q"/>
            </a:pPr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029200" cy="519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Creating a PDF: Metadata (con’t)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endParaRPr lang="en-US" smtClean="0"/>
          </a:p>
          <a:p>
            <a:pPr eaLnBrk="1" hangingPunct="1">
              <a:buFont typeface="Wingdings" pitchFamily="2" charset="2"/>
              <a:buChar char="q"/>
            </a:pPr>
            <a:endParaRPr 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981200"/>
            <a:ext cx="719774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Creating a PDF: Metadata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%LET </a:t>
            </a:r>
            <a:r>
              <a:rPr lang="en-US" sz="3200" dirty="0" err="1" smtClean="0"/>
              <a:t>programname</a:t>
            </a:r>
            <a:r>
              <a:rPr lang="en-US" sz="3200" dirty="0" smtClean="0"/>
              <a:t> =  %SYSGET(SAS_EXECFILENAME);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%LET </a:t>
            </a:r>
            <a:r>
              <a:rPr lang="en-US" sz="3200" dirty="0" err="1" smtClean="0"/>
              <a:t>mytitle</a:t>
            </a:r>
            <a:r>
              <a:rPr lang="en-US" sz="3200" dirty="0" smtClean="0"/>
              <a:t> = My  Ocean Style PDF with KEYWORDS;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ODS PDF FILE="&amp;</a:t>
            </a:r>
            <a:r>
              <a:rPr lang="en-US" sz="3200" dirty="0" err="1" smtClean="0"/>
              <a:t>sasexport.&amp;mytitle</a:t>
            </a:r>
            <a:r>
              <a:rPr lang="en-US" sz="3200" dirty="0" smtClean="0"/>
              <a:t>..</a:t>
            </a:r>
            <a:r>
              <a:rPr lang="en-US" sz="3200" dirty="0" err="1" smtClean="0"/>
              <a:t>pdf</a:t>
            </a:r>
            <a:r>
              <a:rPr lang="en-US" sz="3200" dirty="0" smtClean="0"/>
              <a:t>"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FF0000"/>
                </a:solidFill>
              </a:rPr>
              <a:t>KEYWORDS="&amp;</a:t>
            </a:r>
            <a:r>
              <a:rPr lang="en-US" sz="3200" dirty="0" err="1" smtClean="0">
                <a:solidFill>
                  <a:srgbClr val="FF0000"/>
                </a:solidFill>
              </a:rPr>
              <a:t>programname</a:t>
            </a:r>
            <a:r>
              <a:rPr lang="en-US" sz="3200" dirty="0" smtClean="0">
                <a:solidFill>
                  <a:srgbClr val="FF0000"/>
                </a:solidFill>
              </a:rPr>
              <a:t> example3";</a:t>
            </a:r>
          </a:p>
          <a:p>
            <a:pPr lvl="1" eaLnBrk="1" hangingPunct="1">
              <a:buFontTx/>
              <a:buNone/>
            </a:pPr>
            <a:r>
              <a:rPr lang="en-US" sz="3200" dirty="0" smtClean="0"/>
              <a:t>PROC FREQ …</a:t>
            </a:r>
          </a:p>
          <a:p>
            <a:pPr>
              <a:buFontTx/>
              <a:buNone/>
            </a:pPr>
            <a:r>
              <a:rPr lang="en-US" sz="3200" dirty="0" smtClean="0"/>
              <a:t>ODS PDF CLOSE;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76" y="1752600"/>
            <a:ext cx="873672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a PDF: Summary of Options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/>
              <a:t> Name it with: </a:t>
            </a:r>
            <a:r>
              <a:rPr lang="en-US" sz="3600" dirty="0" smtClean="0">
                <a:solidFill>
                  <a:srgbClr val="FF0000"/>
                </a:solidFill>
              </a:rPr>
              <a:t>File = 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 Control the overall look with: </a:t>
            </a:r>
            <a:r>
              <a:rPr lang="en-US" sz="3600" dirty="0" smtClean="0">
                <a:solidFill>
                  <a:srgbClr val="FF0000"/>
                </a:solidFill>
              </a:rPr>
              <a:t>Style =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 Add metadata with: </a:t>
            </a:r>
            <a:r>
              <a:rPr lang="en-US" sz="3600" dirty="0" smtClean="0">
                <a:solidFill>
                  <a:srgbClr val="FF0000"/>
                </a:solidFill>
              </a:rPr>
              <a:t>Author=, Title=, Subject=, Keywords=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Consolidate the output with:</a:t>
            </a:r>
          </a:p>
          <a:p>
            <a:pPr>
              <a:buFontTx/>
              <a:buNone/>
            </a:pPr>
            <a:r>
              <a:rPr lang="en-US" sz="3600" dirty="0" smtClean="0"/>
              <a:t>     </a:t>
            </a:r>
            <a:r>
              <a:rPr lang="en-US" sz="3600" dirty="0" err="1" smtClean="0">
                <a:solidFill>
                  <a:srgbClr val="FF0000"/>
                </a:solidFill>
              </a:rPr>
              <a:t>Startpage</a:t>
            </a:r>
            <a:r>
              <a:rPr lang="en-US" sz="3600" dirty="0" smtClean="0">
                <a:solidFill>
                  <a:srgbClr val="FF0000"/>
                </a:solidFill>
              </a:rPr>
              <a:t>=, Columns=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Simultaneously create two PDF with: </a:t>
            </a:r>
          </a:p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Id =</a:t>
            </a:r>
          </a:p>
          <a:p>
            <a:pPr lvl="1"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Creating a PDF: Consolidating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ODS PDF FILE="&amp;sasexport.example4.pdf" STYLE=OCEAN;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PROC FREQ DATA=services;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TABLE t1_1 * t2_1/</a:t>
            </a:r>
            <a:r>
              <a:rPr lang="en-US" sz="2800" dirty="0" smtClean="0">
                <a:solidFill>
                  <a:srgbClr val="FF0000"/>
                </a:solidFill>
              </a:rPr>
              <a:t>AGREE</a:t>
            </a:r>
            <a:r>
              <a:rPr lang="en-US" sz="28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RUN;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…PROC t1_2*t2_2, t1_3*t2_3, t1_4*t2_4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ODS PDF CLOSE;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75517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Creating a PDF: Consolidating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ODS PDF FILE="&amp;sasexport.example4b.pdf" STYLE=OCEAN</a:t>
            </a:r>
            <a:r>
              <a:rPr lang="en-US" sz="2800" dirty="0" smtClean="0">
                <a:solidFill>
                  <a:srgbClr val="FF0000"/>
                </a:solidFill>
              </a:rPr>
              <a:t> COLUMNS=</a:t>
            </a:r>
            <a:r>
              <a:rPr lang="en-US" sz="2800" b="1" dirty="0" smtClean="0">
                <a:solidFill>
                  <a:srgbClr val="FF0000"/>
                </a:solidFill>
              </a:rPr>
              <a:t>2 </a:t>
            </a:r>
            <a:r>
              <a:rPr lang="en-US" sz="2800" b="1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ODS NOPROCTITLE</a:t>
            </a:r>
            <a:r>
              <a:rPr lang="en-US" sz="28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PROC FREQ DATA=services </a:t>
            </a:r>
            <a:r>
              <a:rPr lang="en-US" sz="2800" b="1" dirty="0" smtClean="0">
                <a:solidFill>
                  <a:srgbClr val="FF0000"/>
                </a:solidFill>
              </a:rPr>
              <a:t>NOTITLE</a:t>
            </a:r>
            <a:r>
              <a:rPr lang="en-US" sz="2800" b="1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TABLE t1_1 * t2_1/AGREE;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RUN;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[repeat PROC t1_2*t2_2, t1_3*t2_3, t1_4*t2_4]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ODS PDF CLOSE;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1"/>
            <a:ext cx="6858000" cy="479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this Presentation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600" dirty="0" smtClean="0"/>
              <a:t>ODS PDF capabilities I’ve found most valuable</a:t>
            </a:r>
          </a:p>
          <a:p>
            <a:pPr eaLnBrk="1" hangingPunct="1"/>
            <a:r>
              <a:rPr lang="en-US" sz="3600" dirty="0" smtClean="0"/>
              <a:t>Upper case indicates SAS syntax, e.g. PROC</a:t>
            </a:r>
          </a:p>
          <a:p>
            <a:pPr eaLnBrk="1" hangingPunct="1"/>
            <a:r>
              <a:rPr lang="en-US" sz="3600" dirty="0" smtClean="0"/>
              <a:t>Lower case indicates names of my choosing</a:t>
            </a:r>
          </a:p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Red</a:t>
            </a:r>
            <a:r>
              <a:rPr lang="en-US" sz="3600" dirty="0" smtClean="0"/>
              <a:t> indicates syntax of specific interest</a:t>
            </a:r>
          </a:p>
          <a:p>
            <a:pPr eaLnBrk="1" hangingPunct="1"/>
            <a:r>
              <a:rPr lang="en-US" sz="3600" dirty="0" smtClean="0"/>
              <a:t>… indicates syntax has been excluded to save space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Essential ODS PDF: 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sz="3600" dirty="0" smtClean="0"/>
              <a:t>Creating a PDF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Setting page options, titles and footnotes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Capturing results from PROCs as data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Selecting or excluding PROC results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Simultaneously creating multiple PDFs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Example incorporating PROC REPORT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Options, Titles and Footnotes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OPTIONS</a:t>
            </a:r>
          </a:p>
          <a:p>
            <a:pPr lvl="1"/>
            <a:r>
              <a:rPr lang="en-US" sz="2800" dirty="0" smtClean="0"/>
              <a:t>Remove date with: </a:t>
            </a:r>
            <a:r>
              <a:rPr lang="en-US" sz="2800" dirty="0" smtClean="0">
                <a:solidFill>
                  <a:srgbClr val="FF0000"/>
                </a:solidFill>
              </a:rPr>
              <a:t>NODATE</a:t>
            </a:r>
          </a:p>
          <a:p>
            <a:pPr lvl="1"/>
            <a:r>
              <a:rPr lang="en-US" sz="2800" dirty="0" smtClean="0"/>
              <a:t>Remove page number with: </a:t>
            </a:r>
            <a:r>
              <a:rPr lang="en-US" sz="2800" dirty="0" smtClean="0">
                <a:solidFill>
                  <a:srgbClr val="FF0000"/>
                </a:solidFill>
              </a:rPr>
              <a:t>NONUMBER</a:t>
            </a:r>
          </a:p>
          <a:p>
            <a:pPr lvl="1"/>
            <a:r>
              <a:rPr lang="en-US" sz="2800" dirty="0" smtClean="0"/>
              <a:t>Set orientation with </a:t>
            </a:r>
            <a:r>
              <a:rPr lang="en-US" sz="2800" dirty="0" smtClean="0">
                <a:solidFill>
                  <a:srgbClr val="FF0000"/>
                </a:solidFill>
              </a:rPr>
              <a:t>ORIENTATION=</a:t>
            </a:r>
          </a:p>
          <a:p>
            <a:r>
              <a:rPr lang="en-US" dirty="0" smtClean="0"/>
              <a:t> In line styles TITLE and FOOTNOTE:</a:t>
            </a:r>
          </a:p>
          <a:p>
            <a:pPr lvl="1"/>
            <a:r>
              <a:rPr lang="en-US" sz="2800" dirty="0" smtClean="0"/>
              <a:t>Set size with </a:t>
            </a:r>
            <a:r>
              <a:rPr lang="en-US" sz="2800" dirty="0" smtClean="0">
                <a:solidFill>
                  <a:srgbClr val="FF0000"/>
                </a:solidFill>
              </a:rPr>
              <a:t>HEIGHT=</a:t>
            </a:r>
          </a:p>
          <a:p>
            <a:pPr lvl="1"/>
            <a:r>
              <a:rPr lang="en-US" sz="2800" dirty="0" smtClean="0"/>
              <a:t>Set horizontal position with </a:t>
            </a:r>
            <a:r>
              <a:rPr lang="en-US" sz="2800" dirty="0" smtClean="0">
                <a:solidFill>
                  <a:srgbClr val="FF0000"/>
                </a:solidFill>
              </a:rPr>
              <a:t>J=</a:t>
            </a:r>
          </a:p>
          <a:p>
            <a:pPr lvl="1"/>
            <a:r>
              <a:rPr lang="en-US" sz="2800" dirty="0" smtClean="0"/>
              <a:t>Set font with </a:t>
            </a:r>
            <a:r>
              <a:rPr lang="en-US" sz="2800" dirty="0" smtClean="0">
                <a:solidFill>
                  <a:srgbClr val="FF0000"/>
                </a:solidFill>
              </a:rPr>
              <a:t>F= </a:t>
            </a:r>
          </a:p>
          <a:p>
            <a:pPr lvl="1"/>
            <a:r>
              <a:rPr lang="en-US" sz="2800" dirty="0" smtClean="0"/>
              <a:t> Customize with </a:t>
            </a:r>
            <a:r>
              <a:rPr lang="en-US" sz="2800" dirty="0" smtClean="0">
                <a:solidFill>
                  <a:srgbClr val="FF0000"/>
                </a:solidFill>
              </a:rPr>
              <a:t>ODS ESCAPECHAR=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Options, Titles &amp; Footnotes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OPTIONS </a:t>
            </a:r>
            <a:r>
              <a:rPr lang="en-US" dirty="0" smtClean="0">
                <a:solidFill>
                  <a:srgbClr val="FF0000"/>
                </a:solidFill>
              </a:rPr>
              <a:t>ORIENTATION=LANDSCAPE NODATE NONUMBER 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TITLE1 </a:t>
            </a:r>
            <a:r>
              <a:rPr lang="en-US" dirty="0" smtClean="0">
                <a:solidFill>
                  <a:srgbClr val="FF0000"/>
                </a:solidFill>
              </a:rPr>
              <a:t>HEIGHT=12PT J=LEFT F=ARIAL  </a:t>
            </a:r>
            <a:r>
              <a:rPr lang="en-US" dirty="0" smtClean="0"/>
              <a:t>"Modifying OPTIONS";</a:t>
            </a:r>
          </a:p>
          <a:p>
            <a:pPr>
              <a:buNone/>
            </a:pPr>
            <a:r>
              <a:rPr lang="en-US" dirty="0" smtClean="0"/>
              <a:t>FOOTNOTE1 </a:t>
            </a:r>
            <a:r>
              <a:rPr lang="en-US" dirty="0" smtClean="0">
                <a:solidFill>
                  <a:srgbClr val="FF0000"/>
                </a:solidFill>
              </a:rPr>
              <a:t>HEIGHT=8PT J=RIGHT F=ARIAL </a:t>
            </a:r>
          </a:p>
          <a:p>
            <a:pPr>
              <a:buNone/>
            </a:pPr>
            <a:r>
              <a:rPr lang="en-US" dirty="0" smtClean="0"/>
              <a:t>	"Page </a:t>
            </a:r>
            <a:r>
              <a:rPr lang="en-US" dirty="0" smtClean="0">
                <a:solidFill>
                  <a:srgbClr val="FF0000"/>
                </a:solidFill>
              </a:rPr>
              <a:t>^{</a:t>
            </a:r>
            <a:r>
              <a:rPr lang="en-US" dirty="0" err="1" smtClean="0">
                <a:solidFill>
                  <a:srgbClr val="FF0000"/>
                </a:solidFill>
              </a:rPr>
              <a:t>thispage</a:t>
            </a:r>
            <a:r>
              <a:rPr lang="en-US" dirty="0" smtClean="0">
                <a:solidFill>
                  <a:srgbClr val="FF0000"/>
                </a:solidFill>
              </a:rPr>
              <a:t>} of ^{</a:t>
            </a:r>
            <a:r>
              <a:rPr lang="en-US" dirty="0" err="1" smtClean="0">
                <a:solidFill>
                  <a:srgbClr val="FF0000"/>
                </a:solidFill>
              </a:rPr>
              <a:t>lastpage</a:t>
            </a:r>
            <a:r>
              <a:rPr lang="en-US" dirty="0" smtClean="0">
                <a:solidFill>
                  <a:srgbClr val="FF0000"/>
                </a:solidFill>
              </a:rPr>
              <a:t>} </a:t>
            </a:r>
            <a:r>
              <a:rPr lang="en-US" dirty="0" smtClean="0"/>
              <a:t>";</a:t>
            </a:r>
          </a:p>
          <a:p>
            <a:pPr>
              <a:buNone/>
            </a:pPr>
            <a:r>
              <a:rPr lang="en-US" dirty="0" smtClean="0"/>
              <a:t>ODS PDF FILE="&amp;sasexport.example5.pdf“  STYLE=…;</a:t>
            </a:r>
          </a:p>
          <a:p>
            <a:pPr>
              <a:buNone/>
            </a:pPr>
            <a:r>
              <a:rPr lang="en-US" dirty="0" smtClean="0"/>
              <a:t>ODS </a:t>
            </a:r>
            <a:r>
              <a:rPr lang="en-US" dirty="0" smtClean="0">
                <a:solidFill>
                  <a:srgbClr val="FF0000"/>
                </a:solidFill>
              </a:rPr>
              <a:t>ESCAPECHAR='^‘ </a:t>
            </a:r>
            <a:r>
              <a:rPr lang="en-US" dirty="0" smtClean="0"/>
              <a:t>; ODS NOPROCTITLE;</a:t>
            </a:r>
          </a:p>
          <a:p>
            <a:pPr>
              <a:buNone/>
            </a:pPr>
            <a:r>
              <a:rPr lang="en-US" dirty="0" smtClean="0"/>
              <a:t>PROC FREQ…</a:t>
            </a:r>
          </a:p>
          <a:p>
            <a:pPr>
              <a:buNone/>
            </a:pPr>
            <a:r>
              <a:rPr lang="en-US" dirty="0" smtClean="0"/>
              <a:t>ODS PDF CLOSE;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399"/>
            <a:ext cx="5867400" cy="471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5715000" cy="45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Options, Titles &amp; Footnotes (con’t)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%macro </a:t>
            </a:r>
            <a:r>
              <a:rPr lang="en-US" dirty="0" err="1" smtClean="0"/>
              <a:t>repnow</a:t>
            </a:r>
            <a:r>
              <a:rPr lang="en-US" dirty="0" smtClean="0"/>
              <a:t> ;</a:t>
            </a:r>
          </a:p>
          <a:p>
            <a:pPr>
              <a:buNone/>
            </a:pPr>
            <a:r>
              <a:rPr lang="en-US" dirty="0" smtClean="0"/>
              <a:t>  %local d t ;</a:t>
            </a:r>
          </a:p>
          <a:p>
            <a:pPr>
              <a:buNone/>
            </a:pPr>
            <a:r>
              <a:rPr lang="en-US" dirty="0" smtClean="0"/>
              <a:t>  %let d = %</a:t>
            </a:r>
            <a:r>
              <a:rPr lang="en-US" dirty="0" err="1" smtClean="0"/>
              <a:t>sysfunc</a:t>
            </a:r>
            <a:r>
              <a:rPr lang="en-US" dirty="0" smtClean="0"/>
              <a:t>( date( ), weekdate29 );</a:t>
            </a:r>
          </a:p>
          <a:p>
            <a:pPr>
              <a:buNone/>
            </a:pPr>
            <a:r>
              <a:rPr lang="en-US" dirty="0" smtClean="0"/>
              <a:t>  %let t = %</a:t>
            </a:r>
            <a:r>
              <a:rPr lang="en-US" dirty="0" err="1" smtClean="0"/>
              <a:t>sysfunc</a:t>
            </a:r>
            <a:r>
              <a:rPr lang="en-US" dirty="0" smtClean="0"/>
              <a:t>( time( ), timeampm8 );</a:t>
            </a:r>
          </a:p>
          <a:p>
            <a:pPr>
              <a:buNone/>
            </a:pPr>
            <a:r>
              <a:rPr lang="en-US" dirty="0" smtClean="0"/>
              <a:t>  &amp;t  &amp;d</a:t>
            </a:r>
          </a:p>
          <a:p>
            <a:pPr>
              <a:buNone/>
            </a:pPr>
            <a:r>
              <a:rPr lang="en-US" dirty="0" smtClean="0"/>
              <a:t>%mend  </a:t>
            </a:r>
            <a:r>
              <a:rPr lang="en-US" dirty="0" err="1" smtClean="0"/>
              <a:t>repnow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%let ff = HEIGHT=8PT J=RIGHT F=ARIAL;</a:t>
            </a:r>
          </a:p>
          <a:p>
            <a:pPr>
              <a:buNone/>
            </a:pPr>
            <a:r>
              <a:rPr lang="en-US" dirty="0" smtClean="0"/>
              <a:t>FOOTNOTE1 &amp;ff "Page ^{</a:t>
            </a:r>
            <a:r>
              <a:rPr lang="en-US" dirty="0" err="1" smtClean="0"/>
              <a:t>thispage</a:t>
            </a:r>
            <a:r>
              <a:rPr lang="en-US" dirty="0" smtClean="0"/>
              <a:t>} of ^{</a:t>
            </a:r>
            <a:r>
              <a:rPr lang="en-US" dirty="0" err="1" smtClean="0"/>
              <a:t>lastpage</a:t>
            </a:r>
            <a:r>
              <a:rPr lang="en-US" dirty="0" smtClean="0"/>
              <a:t>}";</a:t>
            </a:r>
          </a:p>
          <a:p>
            <a:pPr>
              <a:buNone/>
            </a:pPr>
            <a:r>
              <a:rPr lang="en-US" dirty="0" smtClean="0"/>
              <a:t>FOOTNOTE2  &amp;ff "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err="1" smtClean="0">
                <a:solidFill>
                  <a:srgbClr val="FF0000"/>
                </a:solidFill>
              </a:rPr>
              <a:t>repnow</a:t>
            </a:r>
            <a:r>
              <a:rPr lang="en-US" dirty="0" smtClean="0"/>
              <a:t>";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Essential ODS PDF: 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sz="3600" dirty="0" smtClean="0"/>
              <a:t>Creating a PDF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600" dirty="0" smtClean="0"/>
              <a:t>Setting page options, titles and footnotes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Capturing results from PROCs as data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Selecting or excluding PROC results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Simultaneously creating multiple PDFs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Example incorporating PROC REPORT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PROC Results to Data: TRACE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ODS TRACE ON</a:t>
            </a:r>
            <a:r>
              <a:rPr lang="en-US" sz="32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PROC FREQ DATA=services;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TABLE t1_1 * t2_1;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RUN;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ODS TRACE OFF</a:t>
            </a:r>
            <a:r>
              <a:rPr lang="en-US" sz="32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Partial Log Output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Name:        </a:t>
            </a:r>
            <a:r>
              <a:rPr lang="en-US" sz="3200" dirty="0" err="1" smtClean="0"/>
              <a:t>CrossTabFreqs</a:t>
            </a:r>
            <a:endParaRPr lang="en-US" sz="32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PROC Results to Data: TRACE (con’t)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ODS TRACE ON</a:t>
            </a:r>
            <a:r>
              <a:rPr lang="en-US" sz="35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500" b="1" dirty="0" smtClean="0"/>
              <a:t>PROC FREQ DATA=services;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500" dirty="0" smtClean="0"/>
              <a:t>TABLE t1_1 * t2_1</a:t>
            </a:r>
            <a:r>
              <a:rPr lang="en-US" sz="3500" dirty="0" smtClean="0">
                <a:solidFill>
                  <a:schemeClr val="tx1"/>
                </a:solidFill>
              </a:rPr>
              <a:t>/</a:t>
            </a:r>
            <a:r>
              <a:rPr lang="en-US" sz="3500" dirty="0" smtClean="0">
                <a:solidFill>
                  <a:srgbClr val="FF0000"/>
                </a:solidFill>
              </a:rPr>
              <a:t>AGREE </a:t>
            </a:r>
            <a:r>
              <a:rPr lang="en-US" sz="35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500" b="1" dirty="0" smtClean="0"/>
              <a:t>RUN;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ODS TRACE OFF</a:t>
            </a:r>
            <a:r>
              <a:rPr lang="en-US" sz="3500" dirty="0" smtClean="0">
                <a:solidFill>
                  <a:schemeClr val="tx1"/>
                </a:solidFill>
              </a:rPr>
              <a:t>;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800" dirty="0" smtClean="0"/>
              <a:t>Log Output Names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800" dirty="0" err="1" smtClean="0"/>
              <a:t>CrossTabFreqs</a:t>
            </a:r>
            <a:endParaRPr lang="en-US" sz="3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800" dirty="0" err="1" smtClean="0"/>
              <a:t>McNemarsTest</a:t>
            </a:r>
            <a:endParaRPr lang="en-US" sz="3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800" dirty="0" err="1" smtClean="0"/>
              <a:t>SimpleKappa</a:t>
            </a:r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PROC Results to Data: Output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3200" dirty="0" smtClean="0"/>
              <a:t>ODS </a:t>
            </a:r>
            <a:r>
              <a:rPr lang="en-US" sz="3200" dirty="0" smtClean="0">
                <a:solidFill>
                  <a:srgbClr val="FF0000"/>
                </a:solidFill>
              </a:rPr>
              <a:t>OUTPUT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CROSSTABFREQS= </a:t>
            </a:r>
            <a:r>
              <a:rPr lang="en-US" sz="3200" dirty="0" err="1" smtClean="0">
                <a:solidFill>
                  <a:srgbClr val="FF0000"/>
                </a:solidFill>
              </a:rPr>
              <a:t>CrossTabFreqs</a:t>
            </a: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MCNEMARSTEST = </a:t>
            </a:r>
            <a:r>
              <a:rPr lang="en-US" sz="3200" dirty="0" err="1" smtClean="0">
                <a:solidFill>
                  <a:srgbClr val="FF0000"/>
                </a:solidFill>
              </a:rPr>
              <a:t>McNemarsTest</a:t>
            </a:r>
            <a:r>
              <a:rPr lang="en-US" sz="32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smtClean="0"/>
              <a:t>PROC FREQ DATA=services;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TABLE t1_1 * t2_1</a:t>
            </a:r>
            <a:r>
              <a:rPr lang="en-US" sz="3200" dirty="0" smtClean="0">
                <a:solidFill>
                  <a:srgbClr val="FF0000"/>
                </a:solidFill>
              </a:rPr>
              <a:t>/AGREE</a:t>
            </a:r>
            <a:r>
              <a:rPr lang="en-US" sz="32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smtClean="0"/>
              <a:t>RUN;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dirty="0" smtClean="0"/>
              <a:t>ODS </a:t>
            </a:r>
            <a:r>
              <a:rPr lang="en-US" sz="3200" dirty="0" smtClean="0">
                <a:solidFill>
                  <a:srgbClr val="FF0000"/>
                </a:solidFill>
              </a:rPr>
              <a:t>OUTPUT CLOSE</a:t>
            </a:r>
            <a:r>
              <a:rPr lang="en-US" sz="32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8288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Essential ODS PDF: 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/>
              <a:t>Creating a PDF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/>
              <a:t>Setting page options, titles and footnotes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/>
              <a:t>Capturing results from PROCs as data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dirty="0" smtClean="0"/>
              <a:t>Selecting or excluding PROC results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dirty="0" smtClean="0"/>
              <a:t>Simultaneously creating multiple PDFs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dirty="0" smtClean="0"/>
              <a:t>Example incorporating PROC REPORT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Selecting or Excluding PROC Results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ODS PDF FILE="&amp;</a:t>
            </a:r>
            <a:r>
              <a:rPr lang="en-US" sz="3200" dirty="0" err="1" smtClean="0"/>
              <a:t>sasexport.Example</a:t>
            </a:r>
            <a:r>
              <a:rPr lang="en-US" sz="3200" dirty="0" smtClean="0"/>
              <a:t> 6.pdf" …;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ODS PDF </a:t>
            </a:r>
            <a:r>
              <a:rPr lang="en-US" sz="3200" dirty="0" smtClean="0">
                <a:solidFill>
                  <a:srgbClr val="FF0000"/>
                </a:solidFill>
              </a:rPr>
              <a:t>SELECT WHERE=(_NAME_ in ('</a:t>
            </a:r>
            <a:r>
              <a:rPr lang="en-US" sz="3200" dirty="0" err="1" smtClean="0">
                <a:solidFill>
                  <a:srgbClr val="FF0000"/>
                </a:solidFill>
              </a:rPr>
              <a:t>CrossTabFreqs</a:t>
            </a:r>
            <a:r>
              <a:rPr lang="en-US" sz="3200" dirty="0" smtClean="0">
                <a:solidFill>
                  <a:srgbClr val="FF0000"/>
                </a:solidFill>
              </a:rPr>
              <a:t>'));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PROC FREQ DATA=services;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TABLE t1_1 * t2_1/AGREE;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RUN;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ODS PDF CLOSE;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953000" cy="458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Essential ODS PDF: 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Creating a PDF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Setting page options, titles and footnotes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Capturing results from PROCs as data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Selecting or excluding PROC results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Simultaneously creating multiple PDFs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/>
              <a:t>Example incorporating PROC REPORT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Simultaneously creating multiple PDFs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ODS PDF</a:t>
            </a:r>
            <a:r>
              <a:rPr lang="en-US" sz="2400" dirty="0" smtClean="0">
                <a:solidFill>
                  <a:srgbClr val="FF0000"/>
                </a:solidFill>
              </a:rPr>
              <a:t> (ID=long)  </a:t>
            </a:r>
            <a:r>
              <a:rPr lang="en-US" sz="2400" dirty="0" smtClean="0"/>
              <a:t>FILE="&amp;</a:t>
            </a:r>
            <a:r>
              <a:rPr lang="en-US" sz="2400" dirty="0" err="1" smtClean="0"/>
              <a:t>sasexport.Example</a:t>
            </a:r>
            <a:r>
              <a:rPr lang="en-US" sz="2400" dirty="0" smtClean="0"/>
              <a:t> 7a.pdf" 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ODS PDF </a:t>
            </a:r>
            <a:r>
              <a:rPr lang="en-US" sz="2400" dirty="0" smtClean="0">
                <a:solidFill>
                  <a:srgbClr val="FF0000"/>
                </a:solidFill>
              </a:rPr>
              <a:t>(ID=short)  </a:t>
            </a:r>
            <a:r>
              <a:rPr lang="en-US" sz="2400" dirty="0" smtClean="0"/>
              <a:t>FILE="&amp;</a:t>
            </a:r>
            <a:r>
              <a:rPr lang="en-US" sz="2400" dirty="0" err="1" smtClean="0"/>
              <a:t>sasexport.Example</a:t>
            </a:r>
            <a:r>
              <a:rPr lang="en-US" sz="2400" dirty="0" smtClean="0"/>
              <a:t> 7b.pdf" STYLE=OCEAN;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ODS PDF </a:t>
            </a:r>
            <a:r>
              <a:rPr lang="en-US" sz="2400" dirty="0" smtClean="0">
                <a:solidFill>
                  <a:srgbClr val="FF0000"/>
                </a:solidFill>
              </a:rPr>
              <a:t>(ID=short)  EXCLUDE </a:t>
            </a:r>
            <a:r>
              <a:rPr lang="en-US" sz="2400" dirty="0" smtClean="0"/>
              <a:t>WHERE=(_name_ in ('</a:t>
            </a:r>
            <a:r>
              <a:rPr lang="en-US" sz="2400" dirty="0" err="1" smtClean="0"/>
              <a:t>SimpleKappa</a:t>
            </a:r>
            <a:r>
              <a:rPr lang="en-US" sz="2400" dirty="0" smtClean="0"/>
              <a:t>')); 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PROC FREQ DATA=services NOTITLE;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TABLE t1_1 * t2_1/AGREE;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RUN;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ODS PDF </a:t>
            </a:r>
            <a:r>
              <a:rPr lang="en-US" sz="2400" dirty="0" smtClean="0">
                <a:solidFill>
                  <a:srgbClr val="FF0000"/>
                </a:solidFill>
              </a:rPr>
              <a:t>(ID=short)  </a:t>
            </a:r>
            <a:r>
              <a:rPr lang="en-US" sz="2400" dirty="0" smtClean="0"/>
              <a:t>CLOSE;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ODS PDF </a:t>
            </a:r>
            <a:r>
              <a:rPr lang="en-US" sz="2400" dirty="0" smtClean="0">
                <a:solidFill>
                  <a:srgbClr val="FF0000"/>
                </a:solidFill>
              </a:rPr>
              <a:t>(ID=long)  </a:t>
            </a:r>
            <a:r>
              <a:rPr lang="en-US" sz="2400" dirty="0" smtClean="0"/>
              <a:t>CLOSE;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581400" cy="461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7526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Example: SELECT/EXCLUDE &amp; OUTPUT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ODS PDF </a:t>
            </a:r>
            <a:r>
              <a:rPr lang="en-US" sz="2000" dirty="0" smtClean="0">
                <a:solidFill>
                  <a:srgbClr val="FF0000"/>
                </a:solidFill>
              </a:rPr>
              <a:t>(ID=</a:t>
            </a:r>
            <a:r>
              <a:rPr lang="en-US" sz="2000" dirty="0" err="1" smtClean="0">
                <a:solidFill>
                  <a:srgbClr val="FF0000"/>
                </a:solidFill>
              </a:rPr>
              <a:t>lis</a:t>
            </a:r>
            <a:r>
              <a:rPr lang="en-US" sz="2000" dirty="0" smtClean="0">
                <a:solidFill>
                  <a:srgbClr val="FF0000"/>
                </a:solidFill>
              </a:rPr>
              <a:t>)  </a:t>
            </a:r>
            <a:r>
              <a:rPr lang="en-US" sz="2000" dirty="0" smtClean="0"/>
              <a:t>FILE="&amp;</a:t>
            </a:r>
            <a:r>
              <a:rPr lang="en-US" sz="2000" dirty="0" err="1" smtClean="0"/>
              <a:t>sasexport.Example</a:t>
            </a:r>
            <a:r>
              <a:rPr lang="en-US" sz="2000" dirty="0" smtClean="0"/>
              <a:t> 8a.pdf" 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ODS PDF </a:t>
            </a:r>
            <a:r>
              <a:rPr lang="en-US" sz="2000" dirty="0" smtClean="0">
                <a:solidFill>
                  <a:srgbClr val="FF0000"/>
                </a:solidFill>
              </a:rPr>
              <a:t>(ID=nice)  </a:t>
            </a:r>
            <a:r>
              <a:rPr lang="en-US" sz="2000" dirty="0" smtClean="0"/>
              <a:t>FILE="&amp;</a:t>
            </a:r>
            <a:r>
              <a:rPr lang="en-US" sz="2000" dirty="0" err="1" smtClean="0"/>
              <a:t>sasexport.Example</a:t>
            </a:r>
            <a:r>
              <a:rPr lang="en-US" sz="2000" dirty="0" smtClean="0"/>
              <a:t> 8b.pdf" STYLE=OCEAN;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ODS PDF (ID=nice) EXCLUDE _ALL_;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ODS OUTPUT CROSSTABFREQS= </a:t>
            </a:r>
            <a:r>
              <a:rPr lang="en-US" sz="2000" dirty="0" err="1" smtClean="0">
                <a:solidFill>
                  <a:srgbClr val="FF0000"/>
                </a:solidFill>
              </a:rPr>
              <a:t>CrossTabFreqs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(rename=(t1_1=var1 t2_1=var2))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MCNEMARSTEST = </a:t>
            </a:r>
            <a:r>
              <a:rPr lang="en-US" sz="2000" dirty="0" err="1" smtClean="0">
                <a:solidFill>
                  <a:srgbClr val="FF0000"/>
                </a:solidFill>
              </a:rPr>
              <a:t>McNemarsTest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PROC FREQ DATA=services;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TABLE t1_1 * t2_1/AGREE;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RUN;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ODS OUTPUT CLOSE;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ODS PDF (ID=</a:t>
            </a:r>
            <a:r>
              <a:rPr lang="en-US" sz="2000" dirty="0" err="1" smtClean="0">
                <a:solidFill>
                  <a:srgbClr val="FF0000"/>
                </a:solidFill>
              </a:rPr>
              <a:t>lis</a:t>
            </a:r>
            <a:r>
              <a:rPr lang="en-US" sz="2000" dirty="0" smtClean="0">
                <a:solidFill>
                  <a:srgbClr val="FF0000"/>
                </a:solidFill>
              </a:rPr>
              <a:t>) EXCLUDE _ALL_;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ODS PDF (ID=nice) SELECT WHERE=(_NAME_ in (‘Report’));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Example: McNemar’s Test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467600" cy="2925763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PROC SQL NOPRINT</a:t>
            </a:r>
            <a:r>
              <a:rPr lang="en-US" sz="2400" dirty="0" smtClean="0"/>
              <a:t>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SELECT</a:t>
            </a:r>
            <a:r>
              <a:rPr lang="en-US" sz="2400" dirty="0" smtClean="0"/>
              <a:t> CATX('=',label1,cvalue1)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INTO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mc </a:t>
            </a:r>
            <a:r>
              <a:rPr lang="en-US" dirty="0" smtClean="0">
                <a:solidFill>
                  <a:srgbClr val="FF0000"/>
                </a:solidFill>
              </a:rPr>
              <a:t>SEPARATED</a:t>
            </a:r>
            <a:r>
              <a:rPr lang="en-US" sz="2400" dirty="0" smtClean="0">
                <a:solidFill>
                  <a:srgbClr val="FF0000"/>
                </a:solidFill>
              </a:rPr>
              <a:t> BY ‘  ' </a:t>
            </a:r>
            <a:r>
              <a:rPr lang="en-US" dirty="0" smtClean="0"/>
              <a:t>FROM</a:t>
            </a:r>
            <a:r>
              <a:rPr lang="en-US" sz="2400" dirty="0" smtClean="0"/>
              <a:t> </a:t>
            </a:r>
            <a:r>
              <a:rPr lang="en-US" sz="2400" dirty="0" err="1" smtClean="0"/>
              <a:t>McNemarsTest</a:t>
            </a:r>
            <a:r>
              <a:rPr lang="en-US" sz="2400" dirty="0" smtClean="0"/>
              <a:t>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QUIT</a:t>
            </a:r>
            <a:r>
              <a:rPr lang="en-US" sz="2400" dirty="0" smtClean="0"/>
              <a:t>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%</a:t>
            </a:r>
            <a:r>
              <a:rPr lang="en-US" dirty="0" smtClean="0"/>
              <a:t>PUT</a:t>
            </a:r>
            <a:r>
              <a:rPr lang="en-US" sz="2400" dirty="0" smtClean="0"/>
              <a:t> &amp;mc;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Statistic (S)=5.6667 DF=1 Pr &gt; S=0.0173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Example: Marginal N and Percent from CrossTabFreqs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sz="3200" dirty="0" smtClean="0"/>
              <a:t>data </a:t>
            </a:r>
            <a:r>
              <a:rPr lang="en-US" sz="3200" dirty="0" err="1" smtClean="0"/>
              <a:t>CrossTabFreqs</a:t>
            </a:r>
            <a:r>
              <a:rPr lang="en-US" sz="3200" dirty="0" smtClean="0"/>
              <a:t>;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   set </a:t>
            </a:r>
            <a:r>
              <a:rPr lang="en-US" sz="3200" dirty="0" err="1" smtClean="0"/>
              <a:t>CrossTabFreqs</a:t>
            </a:r>
            <a:r>
              <a:rPr lang="en-US" sz="3200" dirty="0" smtClean="0"/>
              <a:t>;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   if var1 = . then </a:t>
            </a:r>
            <a:r>
              <a:rPr lang="en-US" sz="3200" dirty="0" err="1" smtClean="0"/>
              <a:t>onevalue</a:t>
            </a:r>
            <a:r>
              <a:rPr lang="en-US" sz="3200" dirty="0" smtClean="0"/>
              <a:t> = var2;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   else if var2 = . then  </a:t>
            </a:r>
            <a:r>
              <a:rPr lang="en-US" sz="3200" dirty="0" err="1" smtClean="0"/>
              <a:t>onevalue</a:t>
            </a:r>
            <a:r>
              <a:rPr lang="en-US" sz="3200" dirty="0" smtClean="0"/>
              <a:t> = var1 ; 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 if (_type_ ='01' and var1 =.) 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or (_type_ ='10' and var2 =. );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run;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6705600" cy="471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86846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Cross Tab </a:t>
            </a:r>
            <a:r>
              <a:rPr lang="en-US" dirty="0" err="1" smtClean="0"/>
              <a:t>Freqs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467600" cy="292576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Example: SELECT/EXCLUDE &amp; OUTPUT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ODS PDF </a:t>
            </a:r>
            <a:r>
              <a:rPr lang="en-US" sz="2000" dirty="0" smtClean="0">
                <a:solidFill>
                  <a:srgbClr val="FF0000"/>
                </a:solidFill>
              </a:rPr>
              <a:t>(ID=</a:t>
            </a:r>
            <a:r>
              <a:rPr lang="en-US" sz="2000" dirty="0" err="1" smtClean="0">
                <a:solidFill>
                  <a:srgbClr val="FF0000"/>
                </a:solidFill>
              </a:rPr>
              <a:t>lis</a:t>
            </a:r>
            <a:r>
              <a:rPr lang="en-US" sz="2000" dirty="0" smtClean="0">
                <a:solidFill>
                  <a:srgbClr val="FF0000"/>
                </a:solidFill>
              </a:rPr>
              <a:t>)  </a:t>
            </a:r>
            <a:r>
              <a:rPr lang="en-US" sz="2000" dirty="0" smtClean="0"/>
              <a:t>FILE="&amp;</a:t>
            </a:r>
            <a:r>
              <a:rPr lang="en-US" sz="2000" dirty="0" err="1" smtClean="0"/>
              <a:t>sasexport.Example</a:t>
            </a:r>
            <a:r>
              <a:rPr lang="en-US" sz="2000" dirty="0" smtClean="0"/>
              <a:t> 8a.pdf" 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ODS PDF </a:t>
            </a:r>
            <a:r>
              <a:rPr lang="en-US" sz="2000" dirty="0" smtClean="0">
                <a:solidFill>
                  <a:srgbClr val="FF0000"/>
                </a:solidFill>
              </a:rPr>
              <a:t>(ID=nice)  </a:t>
            </a:r>
            <a:r>
              <a:rPr lang="en-US" sz="2000" dirty="0" smtClean="0"/>
              <a:t>FILE="&amp;</a:t>
            </a:r>
            <a:r>
              <a:rPr lang="en-US" sz="2000" dirty="0" err="1" smtClean="0"/>
              <a:t>sasexport.Example</a:t>
            </a:r>
            <a:r>
              <a:rPr lang="en-US" sz="2000" dirty="0" smtClean="0"/>
              <a:t> 8b.pdf" STYLE=OCEAN;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ODS PDF (ID=nice) EXCLUDE _ALL_;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ODS OUTPUT CROSSTABFREQS= </a:t>
            </a:r>
            <a:r>
              <a:rPr lang="en-US" sz="2000" dirty="0" err="1" smtClean="0">
                <a:solidFill>
                  <a:srgbClr val="FF0000"/>
                </a:solidFill>
              </a:rPr>
              <a:t>CrossTabFreqs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(rename=(t1_1=var1 t2_1=var2))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MCNEMARSTEST = </a:t>
            </a:r>
            <a:r>
              <a:rPr lang="en-US" sz="2000" dirty="0" err="1" smtClean="0">
                <a:solidFill>
                  <a:srgbClr val="FF0000"/>
                </a:solidFill>
              </a:rPr>
              <a:t>McNemarsTest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PROC FREQ DATA=services;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TABLE t1_1 * t2_1/AGREE;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RUN;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ODS OUTPUT CLOSE;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ODS PDF (ID=</a:t>
            </a:r>
            <a:r>
              <a:rPr lang="en-US" sz="2000" dirty="0" err="1" smtClean="0">
                <a:solidFill>
                  <a:srgbClr val="FF0000"/>
                </a:solidFill>
              </a:rPr>
              <a:t>lis</a:t>
            </a:r>
            <a:r>
              <a:rPr lang="en-US" sz="2000" dirty="0" smtClean="0">
                <a:solidFill>
                  <a:srgbClr val="FF0000"/>
                </a:solidFill>
              </a:rPr>
              <a:t>) EXCLUDE _ALL_;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ODS PDF (ID=nice) SELECT WHERE=(_NAME_ in (‘Report’));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Example: PROC REPORT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…PROC SQL to capture </a:t>
            </a:r>
            <a:r>
              <a:rPr lang="en-US" sz="2000" dirty="0" err="1" smtClean="0"/>
              <a:t>McNemar’s</a:t>
            </a:r>
            <a:r>
              <a:rPr lang="en-US" sz="2000" dirty="0" smtClean="0"/>
              <a:t> Test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…DATA step to limit </a:t>
            </a:r>
            <a:r>
              <a:rPr lang="en-US" sz="2000" dirty="0" err="1" smtClean="0"/>
              <a:t>CrossTabFreqs</a:t>
            </a:r>
            <a:r>
              <a:rPr lang="en-US" sz="2000" dirty="0" smtClean="0"/>
              <a:t> and create variable </a:t>
            </a:r>
            <a:r>
              <a:rPr lang="en-US" sz="2000" dirty="0" err="1" smtClean="0"/>
              <a:t>onevalue</a:t>
            </a:r>
            <a:endParaRPr lang="en-US" sz="20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PROC REPORT DATA=</a:t>
            </a:r>
            <a:r>
              <a:rPr lang="en-US" sz="2000" dirty="0" err="1" smtClean="0"/>
              <a:t>CrossTabFreqs</a:t>
            </a:r>
            <a:r>
              <a:rPr lang="en-US" sz="2000" dirty="0" smtClean="0"/>
              <a:t> </a:t>
            </a:r>
            <a:r>
              <a:rPr lang="en-US" sz="2000" dirty="0" err="1" smtClean="0"/>
              <a:t>nowd</a:t>
            </a:r>
            <a:r>
              <a:rPr lang="en-US" sz="2000" dirty="0" smtClean="0"/>
              <a:t> MISSING;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  COL ("</a:t>
            </a:r>
            <a:r>
              <a:rPr lang="en-US" sz="2000" dirty="0" smtClean="0">
                <a:solidFill>
                  <a:srgbClr val="FF0000"/>
                </a:solidFill>
              </a:rPr>
              <a:t>Table 1 Caregiver Mental Health Need" </a:t>
            </a:r>
            <a:r>
              <a:rPr lang="en-US" sz="2000" dirty="0" err="1" smtClean="0"/>
              <a:t>onevalue</a:t>
            </a:r>
            <a:r>
              <a:rPr lang="en-US" sz="2000" dirty="0" smtClean="0"/>
              <a:t> (_TYPE_), (frequency percent) 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 DEFINE </a:t>
            </a:r>
            <a:r>
              <a:rPr lang="en-US" sz="2000" dirty="0" err="1" smtClean="0"/>
              <a:t>onevalue</a:t>
            </a:r>
            <a:r>
              <a:rPr lang="en-US" sz="2000" dirty="0" smtClean="0"/>
              <a:t> /</a:t>
            </a:r>
            <a:r>
              <a:rPr lang="en-US" sz="2000" dirty="0" smtClean="0">
                <a:solidFill>
                  <a:srgbClr val="FF0000"/>
                </a:solidFill>
              </a:rPr>
              <a:t>GROUP</a:t>
            </a:r>
            <a:r>
              <a:rPr lang="en-US" sz="2000" dirty="0" smtClean="0"/>
              <a:t> 'Responses' STYLE=[</a:t>
            </a:r>
            <a:r>
              <a:rPr lang="en-US" sz="2000" dirty="0" smtClean="0">
                <a:solidFill>
                  <a:srgbClr val="FF0000"/>
                </a:solidFill>
              </a:rPr>
              <a:t>CELLWIDTH=200]  </a:t>
            </a:r>
            <a:r>
              <a:rPr lang="en-US" sz="2000" dirty="0" smtClean="0"/>
              <a:t>CENTER;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 DEFINE _TYPE_ /</a:t>
            </a:r>
            <a:r>
              <a:rPr lang="en-US" sz="2000" dirty="0" smtClean="0">
                <a:solidFill>
                  <a:srgbClr val="FF0000"/>
                </a:solidFill>
              </a:rPr>
              <a:t>ACROSS</a:t>
            </a:r>
            <a:r>
              <a:rPr lang="en-US" sz="2000" dirty="0" smtClean="0"/>
              <a:t> FORMAT=$</a:t>
            </a:r>
            <a:r>
              <a:rPr lang="en-US" sz="2000" dirty="0" err="1" smtClean="0"/>
              <a:t>timetype</a:t>
            </a:r>
            <a:r>
              <a:rPr lang="en-US" sz="2000" dirty="0" smtClean="0"/>
              <a:t>. "";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 DEFINE FREQUENCY/ 'n' STYLE=</a:t>
            </a:r>
            <a:r>
              <a:rPr lang="en-US" sz="2000" dirty="0" smtClean="0">
                <a:solidFill>
                  <a:srgbClr val="FF0000"/>
                </a:solidFill>
              </a:rPr>
              <a:t>[CELLWIDTH=70];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  DEFINE PERCENT/'%' STYLE=[</a:t>
            </a:r>
            <a:r>
              <a:rPr lang="en-US" sz="2000" dirty="0" smtClean="0">
                <a:solidFill>
                  <a:srgbClr val="FF0000"/>
                </a:solidFill>
              </a:rPr>
              <a:t>CELLWIDTH=70] </a:t>
            </a:r>
            <a:r>
              <a:rPr lang="en-US" sz="2000" dirty="0" smtClean="0"/>
              <a:t>FORMAT=5.1;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Example: PROC REPORT (CON’T)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 PROC REPORT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 RBREAK AFTER / OL SKIP SUMMARIZE SUPPRESS;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COMPUTE AFTER _PAGE_ /;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  LINE “&amp;mc";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   ENDCOMP;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 FORMAT onevalue yn.;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   RUN;;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ODS PDF (ID=lis) CLOSE;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ODS PDF (ID=nice) CLOSE; 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Example: Final Output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19919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2923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Essential ODS PDF:Conclusion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Creating a PDF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Setting page options, titles and footnotes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Capturing results from PROCs as data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Selecting or excluding PROC results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Simultaneously creating multiple PDFs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Example incorporating PROC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Creating a PDF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ODS PDF </a:t>
            </a:r>
            <a:r>
              <a:rPr lang="en-US" sz="3600" dirty="0" smtClean="0">
                <a:solidFill>
                  <a:srgbClr val="FF0000"/>
                </a:solidFill>
              </a:rPr>
              <a:t>FILE= </a:t>
            </a:r>
            <a:r>
              <a:rPr lang="en-US" sz="3600" dirty="0" smtClean="0"/>
              <a:t>"&amp;sasexport.example1.pdf";</a:t>
            </a:r>
          </a:p>
          <a:p>
            <a:pPr lvl="1" eaLnBrk="1" hangingPunct="1">
              <a:buFontTx/>
              <a:buNone/>
            </a:pPr>
            <a:r>
              <a:rPr lang="en-US" sz="3600" dirty="0" smtClean="0"/>
              <a:t>PROC FREQ DATA=services;</a:t>
            </a:r>
          </a:p>
          <a:p>
            <a:pPr lvl="1" eaLnBrk="1" hangingPunct="1">
              <a:buFontTx/>
              <a:buNone/>
            </a:pPr>
            <a:r>
              <a:rPr lang="en-US" sz="3600" dirty="0" smtClean="0"/>
              <a:t>TABLE t1_1;</a:t>
            </a:r>
          </a:p>
          <a:p>
            <a:pPr lvl="1" eaLnBrk="1" hangingPunct="1">
              <a:buFontTx/>
              <a:buNone/>
            </a:pPr>
            <a:r>
              <a:rPr lang="en-US" sz="3600" dirty="0" smtClean="0"/>
              <a:t>RUN;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ODS PDF CLOSE;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0340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828800" y="2514600"/>
            <a:ext cx="6096000" cy="294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30000"/>
              </a:spcAft>
            </a:pPr>
            <a:r>
              <a:rPr lang="en-US" sz="2400" b="1">
                <a:latin typeface="Arial" pitchFamily="34" charset="0"/>
              </a:rPr>
              <a:t>SAS is a registered trademark or trademark of SAS Institute Inc.  in the USA and other countries. ® indicates USA registration.  </a:t>
            </a:r>
          </a:p>
          <a:p>
            <a:pPr eaLnBrk="0" hangingPunct="0">
              <a:spcBef>
                <a:spcPct val="50000"/>
              </a:spcBef>
              <a:spcAft>
                <a:spcPct val="30000"/>
              </a:spcAft>
            </a:pPr>
            <a:r>
              <a:rPr lang="en-US" sz="2400" b="1">
                <a:latin typeface="Arial" pitchFamily="34" charset="0"/>
              </a:rPr>
              <a:t>Other brand and product names are registered trademarks or Trademarks of their respective companies.</a:t>
            </a:r>
          </a:p>
        </p:txBody>
      </p:sp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1371600" y="457200"/>
            <a:ext cx="3200400" cy="1479550"/>
            <a:chOff x="384" y="240"/>
            <a:chExt cx="2016" cy="932"/>
          </a:xfrm>
        </p:grpSpPr>
        <p:sp>
          <p:nvSpPr>
            <p:cNvPr id="37893" name="Text Box 3"/>
            <p:cNvSpPr txBox="1">
              <a:spLocks noChangeArrowheads="1"/>
            </p:cNvSpPr>
            <p:nvPr/>
          </p:nvSpPr>
          <p:spPr bwMode="auto">
            <a:xfrm>
              <a:off x="384" y="240"/>
              <a:ext cx="1056" cy="4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>
                  <a:latin typeface="Roman"/>
                </a:rPr>
                <a:t>The </a:t>
              </a:r>
            </a:p>
          </p:txBody>
        </p:sp>
        <p:sp>
          <p:nvSpPr>
            <p:cNvPr id="37894" name="Text Box 4"/>
            <p:cNvSpPr txBox="1">
              <a:spLocks noChangeArrowheads="1"/>
            </p:cNvSpPr>
            <p:nvPr/>
          </p:nvSpPr>
          <p:spPr bwMode="auto">
            <a:xfrm>
              <a:off x="528" y="480"/>
              <a:ext cx="1872" cy="4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99CCFF"/>
                  </a:solidFill>
                  <a:latin typeface="Roman"/>
                </a:rPr>
                <a:t>Power</a:t>
              </a:r>
              <a:r>
                <a:rPr lang="en-US" sz="3600">
                  <a:latin typeface="Roman"/>
                </a:rPr>
                <a:t> </a:t>
              </a:r>
            </a:p>
          </p:txBody>
        </p:sp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720" y="768"/>
              <a:ext cx="1344" cy="4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latin typeface="Roman"/>
                </a:rPr>
                <a:t>To Know</a:t>
              </a:r>
              <a:r>
                <a:rPr lang="en-US">
                  <a:latin typeface="Roman"/>
                </a:rPr>
                <a:t>™</a:t>
              </a:r>
            </a:p>
          </p:txBody>
        </p:sp>
      </p:grp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17526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SAS</a:t>
            </a:r>
            <a:r>
              <a:rPr lang="en-US">
                <a:cs typeface="Times New Roman" pitchFamily="18" charset="0"/>
              </a:rPr>
              <a:t>®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Information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Patrick Thornton, Ph.D.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333 Ravenswood Ave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Menlo Park, CA 94025-3493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650 859-5583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Patrick.thornton@sri.com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a PDF: Summary of Options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3800" dirty="0" smtClean="0"/>
              <a:t> Name it with: </a:t>
            </a:r>
            <a:r>
              <a:rPr lang="en-US" sz="3800" dirty="0" smtClean="0">
                <a:solidFill>
                  <a:srgbClr val="FF0000"/>
                </a:solidFill>
              </a:rPr>
              <a:t>File = </a:t>
            </a:r>
          </a:p>
          <a:p>
            <a:pPr>
              <a:buFont typeface="Wingdings" pitchFamily="2" charset="2"/>
              <a:buChar char="q"/>
            </a:pPr>
            <a:r>
              <a:rPr lang="en-US" sz="3800" dirty="0" smtClean="0"/>
              <a:t> Control the overall look with: </a:t>
            </a:r>
            <a:r>
              <a:rPr lang="en-US" sz="3800" dirty="0" smtClean="0">
                <a:solidFill>
                  <a:srgbClr val="FF0000"/>
                </a:solidFill>
              </a:rPr>
              <a:t>Style =</a:t>
            </a:r>
          </a:p>
          <a:p>
            <a:pPr>
              <a:buFont typeface="Wingdings" pitchFamily="2" charset="2"/>
              <a:buChar char="q"/>
            </a:pPr>
            <a:r>
              <a:rPr lang="en-US" sz="3800" dirty="0" smtClean="0"/>
              <a:t> Add metadata with: </a:t>
            </a:r>
            <a:r>
              <a:rPr lang="en-US" sz="3800" dirty="0" smtClean="0">
                <a:solidFill>
                  <a:srgbClr val="FF0000"/>
                </a:solidFill>
              </a:rPr>
              <a:t>Author=, Title=, Subject=, Keywords=</a:t>
            </a:r>
          </a:p>
          <a:p>
            <a:pPr>
              <a:buFont typeface="Wingdings" pitchFamily="2" charset="2"/>
              <a:buChar char="q"/>
            </a:pPr>
            <a:r>
              <a:rPr lang="en-US" sz="3800" dirty="0" smtClean="0"/>
              <a:t> Consolidate the output with:</a:t>
            </a:r>
          </a:p>
          <a:p>
            <a:pPr>
              <a:buFontTx/>
              <a:buNone/>
            </a:pPr>
            <a:r>
              <a:rPr lang="en-US" sz="3800" dirty="0" smtClean="0"/>
              <a:t>     </a:t>
            </a:r>
            <a:r>
              <a:rPr lang="en-US" sz="3800" dirty="0" err="1" smtClean="0">
                <a:solidFill>
                  <a:srgbClr val="FF0000"/>
                </a:solidFill>
              </a:rPr>
              <a:t>Startpage</a:t>
            </a:r>
            <a:r>
              <a:rPr lang="en-US" sz="3800" dirty="0" smtClean="0">
                <a:solidFill>
                  <a:srgbClr val="FF0000"/>
                </a:solidFill>
              </a:rPr>
              <a:t>=, Columns=</a:t>
            </a:r>
          </a:p>
          <a:p>
            <a:pPr>
              <a:buFont typeface="Wingdings" pitchFamily="2" charset="2"/>
              <a:buChar char="q"/>
            </a:pPr>
            <a:r>
              <a:rPr lang="en-US" sz="3800" dirty="0" smtClean="0"/>
              <a:t> Simultaneously create two PDF with: </a:t>
            </a:r>
            <a:r>
              <a:rPr lang="en-US" sz="3800" dirty="0" smtClean="0">
                <a:solidFill>
                  <a:srgbClr val="FF0000"/>
                </a:solidFill>
              </a:rPr>
              <a:t>Id =</a:t>
            </a:r>
          </a:p>
          <a:p>
            <a:pPr lvl="1"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Creating a PDF: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ODS PDF FILE="&amp;sasexport.example2.pdf" </a:t>
            </a:r>
            <a:r>
              <a:rPr lang="en-US" sz="3200" dirty="0" smtClean="0">
                <a:solidFill>
                  <a:srgbClr val="FF0000"/>
                </a:solidFill>
              </a:rPr>
              <a:t>STYLE=OCEAN</a:t>
            </a:r>
            <a:r>
              <a:rPr lang="en-US" sz="3200" dirty="0" smtClean="0"/>
              <a:t>;</a:t>
            </a:r>
          </a:p>
          <a:p>
            <a:pPr lvl="1" eaLnBrk="1" hangingPunct="1">
              <a:buFontTx/>
              <a:buNone/>
            </a:pPr>
            <a:r>
              <a:rPr lang="en-US" sz="3200" dirty="0" smtClean="0"/>
              <a:t>PROC FREQ DATA=services;</a:t>
            </a:r>
          </a:p>
          <a:p>
            <a:pPr lvl="1" eaLnBrk="1" hangingPunct="1">
              <a:buFontTx/>
              <a:buNone/>
            </a:pPr>
            <a:r>
              <a:rPr lang="en-US" sz="3200" dirty="0" smtClean="0"/>
              <a:t>TABLE t1_1;</a:t>
            </a:r>
          </a:p>
          <a:p>
            <a:pPr lvl="1" eaLnBrk="1" hangingPunct="1">
              <a:buFontTx/>
              <a:buNone/>
            </a:pPr>
            <a:r>
              <a:rPr lang="en-US" sz="3200" dirty="0" smtClean="0"/>
              <a:t>RUN;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ODS PDF CLOSE;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229600" cy="449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a PDF: Style Listing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PROC TEMPLATE;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	LIST STYLES;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RUN;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e.g. </a:t>
            </a:r>
            <a:r>
              <a:rPr lang="en-US" sz="3600" b="1" dirty="0" smtClean="0">
                <a:solidFill>
                  <a:srgbClr val="FF0000"/>
                </a:solidFill>
              </a:rPr>
              <a:t>SASDOCPRINTER, MINIMAL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24509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dirty="0" smtClean="0"/>
              <a:t>Creating a PDF: Customize a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sz="2400" b="1" dirty="0" smtClean="0"/>
              <a:t>PROC TEMPLATE; 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DEFINE STYLE </a:t>
            </a:r>
            <a:r>
              <a:rPr lang="en-US" sz="2400" dirty="0" err="1" smtClean="0">
                <a:solidFill>
                  <a:srgbClr val="FF0000"/>
                </a:solidFill>
              </a:rPr>
              <a:t>myocean</a:t>
            </a:r>
            <a:r>
              <a:rPr lang="en-US" sz="2400" dirty="0" smtClean="0">
                <a:solidFill>
                  <a:srgbClr val="FF0000"/>
                </a:solidFill>
              </a:rPr>
              <a:t>; PARENT= </a:t>
            </a:r>
            <a:r>
              <a:rPr lang="en-US" sz="2400" dirty="0" err="1" smtClean="0">
                <a:solidFill>
                  <a:srgbClr val="FF0000"/>
                </a:solidFill>
              </a:rPr>
              <a:t>styles.ocean</a:t>
            </a:r>
            <a:r>
              <a:rPr lang="en-US" sz="2400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REPLACE TABLE FROM OUTPUT/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FRAME = void 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RULES = rows 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CELLPADDING = </a:t>
            </a:r>
            <a:r>
              <a:rPr lang="en-US" sz="2400" b="1" dirty="0" smtClean="0"/>
              <a:t>3pt 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CELLSPACING = </a:t>
            </a:r>
            <a:r>
              <a:rPr lang="en-US" sz="2400" b="1" dirty="0" smtClean="0"/>
              <a:t>0.0pt 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BORDERWIDTH = </a:t>
            </a:r>
            <a:r>
              <a:rPr lang="en-US" sz="2400" b="1" dirty="0" smtClean="0"/>
              <a:t>0.2pt</a:t>
            </a:r>
            <a:r>
              <a:rPr lang="en-US" sz="2400" dirty="0" smtClean="0"/>
              <a:t>;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END;</a:t>
            </a:r>
          </a:p>
          <a:p>
            <a:pPr>
              <a:buFont typeface="Wingdings 2" pitchFamily="18" charset="2"/>
              <a:buNone/>
            </a:pPr>
            <a:r>
              <a:rPr lang="en-US" sz="2400" b="1" dirty="0" smtClean="0"/>
              <a:t>RUN;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PDF: Customize a Style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ODS PDF FILE="&amp;sasexport.example2a.pdf" </a:t>
            </a:r>
            <a:r>
              <a:rPr lang="en-US" sz="3600" dirty="0" smtClean="0">
                <a:solidFill>
                  <a:srgbClr val="FF0000"/>
                </a:solidFill>
              </a:rPr>
              <a:t>STYLE=</a:t>
            </a:r>
            <a:r>
              <a:rPr lang="en-US" sz="3600" dirty="0" err="1" smtClean="0">
                <a:solidFill>
                  <a:srgbClr val="FF0000"/>
                </a:solidFill>
              </a:rPr>
              <a:t>myocean</a:t>
            </a:r>
            <a:r>
              <a:rPr lang="en-US" sz="3600" dirty="0" smtClean="0"/>
              <a:t>;</a:t>
            </a:r>
          </a:p>
          <a:p>
            <a:pPr lvl="1" eaLnBrk="1" hangingPunct="1">
              <a:buFontTx/>
              <a:buNone/>
            </a:pPr>
            <a:r>
              <a:rPr lang="en-US" sz="3600" dirty="0" smtClean="0"/>
              <a:t>PROC FREQ DATA=services;</a:t>
            </a:r>
          </a:p>
          <a:p>
            <a:pPr lvl="1" eaLnBrk="1" hangingPunct="1">
              <a:buFontTx/>
              <a:buNone/>
            </a:pPr>
            <a:r>
              <a:rPr lang="en-US" sz="3600" dirty="0" smtClean="0"/>
              <a:t>TABLE t1_1;</a:t>
            </a:r>
          </a:p>
          <a:p>
            <a:pPr lvl="1" eaLnBrk="1" hangingPunct="1">
              <a:buFontTx/>
              <a:buNone/>
            </a:pPr>
            <a:r>
              <a:rPr lang="en-US" sz="3600" dirty="0" smtClean="0"/>
              <a:t>RUN;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ODS PDF CLOSE;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077200" cy="442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S Conferen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C6D9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SAS Conference Theme</Template>
  <TotalTime>11909</TotalTime>
  <Words>1517</Words>
  <Application>Microsoft Office PowerPoint</Application>
  <PresentationFormat>On-screen Show (4:3)</PresentationFormat>
  <Paragraphs>278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SAS Conference Theme</vt:lpstr>
      <vt:lpstr>Slide 1</vt:lpstr>
      <vt:lpstr>About this Presentation</vt:lpstr>
      <vt:lpstr>Essential ODS PDF: Outline</vt:lpstr>
      <vt:lpstr>Creating a PDF</vt:lpstr>
      <vt:lpstr>Creating a PDF: Summary of Options</vt:lpstr>
      <vt:lpstr>Creating a PDF: Style</vt:lpstr>
      <vt:lpstr>Creating a PDF: Style Listing</vt:lpstr>
      <vt:lpstr>Creating a PDF: Customize a Style</vt:lpstr>
      <vt:lpstr>Creating a PDF: Customize a Style (con’t)</vt:lpstr>
      <vt:lpstr>Creating a PDF: Customize a Style (con’t)</vt:lpstr>
      <vt:lpstr>Creating a PDF: Summary of Options</vt:lpstr>
      <vt:lpstr>Creating a PDF: Metadata</vt:lpstr>
      <vt:lpstr>Creating a PDF: Metadata (con’t)</vt:lpstr>
      <vt:lpstr>Creating a PDF: Metadata (con’t)</vt:lpstr>
      <vt:lpstr>Creating a PDF: Metadata (con’t)</vt:lpstr>
      <vt:lpstr>Creating a PDF: Metadata</vt:lpstr>
      <vt:lpstr>Creating a PDF: Summary of Options</vt:lpstr>
      <vt:lpstr>Creating a PDF: Consolidating</vt:lpstr>
      <vt:lpstr>Creating a PDF: Consolidating</vt:lpstr>
      <vt:lpstr>Essential ODS PDF: Outline</vt:lpstr>
      <vt:lpstr>Options, Titles and Footnotes</vt:lpstr>
      <vt:lpstr>Options, Titles &amp; Footnotes (con’t)</vt:lpstr>
      <vt:lpstr>Options, Titles &amp; Footnotes (con’t)</vt:lpstr>
      <vt:lpstr>Essential ODS PDF: Outline</vt:lpstr>
      <vt:lpstr>PROC Results to Data: TRACE</vt:lpstr>
      <vt:lpstr>PROC Results to Data: TRACE (con’t)</vt:lpstr>
      <vt:lpstr>PROC Results to Data: Output</vt:lpstr>
      <vt:lpstr>Essential ODS PDF: Outline</vt:lpstr>
      <vt:lpstr>Selecting or Excluding PROC Results</vt:lpstr>
      <vt:lpstr>Simultaneously creating multiple PDFs</vt:lpstr>
      <vt:lpstr>Example: SELECT/EXCLUDE &amp; OUTPUT</vt:lpstr>
      <vt:lpstr>Example: McNemar’s Test</vt:lpstr>
      <vt:lpstr>Example: Marginal N and Percent from CrossTabFreqs</vt:lpstr>
      <vt:lpstr>Example: Cross Tab Freqs</vt:lpstr>
      <vt:lpstr>Example: SELECT/EXCLUDE &amp; OUTPUT</vt:lpstr>
      <vt:lpstr>Example: PROC REPORT</vt:lpstr>
      <vt:lpstr>Example: PROC REPORT (CON’T)</vt:lpstr>
      <vt:lpstr>Example: Final Output</vt:lpstr>
      <vt:lpstr>Essential ODS PDF:Conclusion</vt:lpstr>
      <vt:lpstr>Slide 40</vt:lpstr>
      <vt:lpstr>Contact Information</vt:lpstr>
    </vt:vector>
  </TitlesOfParts>
  <Company>CSRG-UCSF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 Application Development: Automating the Data Step and INPUT Process</dc:title>
  <dc:creator>Patrick Thornton</dc:creator>
  <cp:lastModifiedBy>policy</cp:lastModifiedBy>
  <cp:revision>468</cp:revision>
  <cp:lastPrinted>1601-01-01T00:00:00Z</cp:lastPrinted>
  <dcterms:created xsi:type="dcterms:W3CDTF">1999-10-07T21:50:26Z</dcterms:created>
  <dcterms:modified xsi:type="dcterms:W3CDTF">2011-10-26T13:17:00Z</dcterms:modified>
</cp:coreProperties>
</file>